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302" r:id="rId3"/>
    <p:sldId id="304" r:id="rId4"/>
    <p:sldId id="295" r:id="rId5"/>
    <p:sldId id="305" r:id="rId6"/>
    <p:sldId id="297" r:id="rId7"/>
    <p:sldId id="307" r:id="rId8"/>
    <p:sldId id="298" r:id="rId9"/>
    <p:sldId id="308" r:id="rId10"/>
    <p:sldId id="300" r:id="rId11"/>
    <p:sldId id="306" r:id="rId12"/>
    <p:sldId id="301" r:id="rId13"/>
    <p:sldId id="303"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E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44"/>
  </p:normalViewPr>
  <p:slideViewPr>
    <p:cSldViewPr snapToGrid="0" snapToObjects="1">
      <p:cViewPr varScale="1">
        <p:scale>
          <a:sx n="181" d="100"/>
          <a:sy n="181" d="100"/>
        </p:scale>
        <p:origin x="840" y="1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2A59C-2B45-E94C-BB7F-E0AC95DDA77B}" type="datetimeFigureOut">
              <a:rPr lang="en-US" smtClean="0"/>
              <a:t>4/18/23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1B07A-2C53-4348-BD2A-D949439269D5}" type="slidenum">
              <a:rPr lang="en-US" smtClean="0"/>
              <a:t>‹#›</a:t>
            </a:fld>
            <a:endParaRPr lang="en-US"/>
          </a:p>
        </p:txBody>
      </p:sp>
    </p:spTree>
    <p:extLst>
      <p:ext uri="{BB962C8B-B14F-4D97-AF65-F5344CB8AC3E}">
        <p14:creationId xmlns:p14="http://schemas.microsoft.com/office/powerpoint/2010/main" val="252120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71509B-7431-E841-8A12-6B0A97D7CA47}"/>
              </a:ext>
            </a:extLst>
          </p:cNvPr>
          <p:cNvSpPr txBox="1"/>
          <p:nvPr userDrawn="1"/>
        </p:nvSpPr>
        <p:spPr>
          <a:xfrm>
            <a:off x="7624583" y="247507"/>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FF0E6A9-01A5-7F75-411C-2BFB19CFF609}"/>
              </a:ext>
            </a:extLst>
          </p:cNvPr>
          <p:cNvSpPr/>
          <p:nvPr userDrawn="1"/>
        </p:nvSpPr>
        <p:spPr>
          <a:xfrm>
            <a:off x="0" y="4819628"/>
            <a:ext cx="9144000" cy="332664"/>
          </a:xfrm>
          <a:prstGeom prst="rect">
            <a:avLst/>
          </a:prstGeom>
          <a:solidFill>
            <a:srgbClr val="003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479BF9DD-C975-E00C-C23C-BA67FCDF025F}"/>
              </a:ext>
            </a:extLst>
          </p:cNvPr>
          <p:cNvPicPr>
            <a:picLocks noChangeAspect="1"/>
          </p:cNvPicPr>
          <p:nvPr userDrawn="1"/>
        </p:nvPicPr>
        <p:blipFill>
          <a:blip r:embed="rId3"/>
          <a:stretch>
            <a:fillRect/>
          </a:stretch>
        </p:blipFill>
        <p:spPr>
          <a:xfrm>
            <a:off x="327955" y="152361"/>
            <a:ext cx="1110786" cy="843853"/>
          </a:xfrm>
          <a:prstGeom prst="rect">
            <a:avLst/>
          </a:prstGeom>
        </p:spPr>
      </p:pic>
      <p:pic>
        <p:nvPicPr>
          <p:cNvPr id="4" name="Picture 3" descr="Text&#10;&#10;Description automatically generated">
            <a:extLst>
              <a:ext uri="{FF2B5EF4-FFF2-40B4-BE49-F238E27FC236}">
                <a16:creationId xmlns:a16="http://schemas.microsoft.com/office/drawing/2014/main" id="{86DA2399-9C4C-19AF-394C-549606F40CEF}"/>
              </a:ext>
            </a:extLst>
          </p:cNvPr>
          <p:cNvPicPr>
            <a:picLocks noChangeAspect="1"/>
          </p:cNvPicPr>
          <p:nvPr userDrawn="1"/>
        </p:nvPicPr>
        <p:blipFill>
          <a:blip r:embed="rId4"/>
          <a:stretch>
            <a:fillRect/>
          </a:stretch>
        </p:blipFill>
        <p:spPr>
          <a:xfrm>
            <a:off x="1381187" y="342074"/>
            <a:ext cx="3804670" cy="572384"/>
          </a:xfrm>
          <a:prstGeom prst="rect">
            <a:avLst/>
          </a:prstGeom>
        </p:spPr>
      </p:pic>
      <p:cxnSp>
        <p:nvCxnSpPr>
          <p:cNvPr id="5" name="Straight Connector 4">
            <a:extLst>
              <a:ext uri="{FF2B5EF4-FFF2-40B4-BE49-F238E27FC236}">
                <a16:creationId xmlns:a16="http://schemas.microsoft.com/office/drawing/2014/main" id="{2FB3FFA1-F8DC-C64B-56AD-9902E14E5EED}"/>
              </a:ext>
            </a:extLst>
          </p:cNvPr>
          <p:cNvCxnSpPr>
            <a:cxnSpLocks/>
          </p:cNvCxnSpPr>
          <p:nvPr userDrawn="1"/>
        </p:nvCxnSpPr>
        <p:spPr>
          <a:xfrm>
            <a:off x="279077" y="1100256"/>
            <a:ext cx="8585846" cy="0"/>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20BE2-ADCE-D647-9CB3-9CE696A6E8DE}"/>
              </a:ext>
            </a:extLst>
          </p:cNvPr>
          <p:cNvSpPr txBox="1"/>
          <p:nvPr/>
        </p:nvSpPr>
        <p:spPr>
          <a:xfrm>
            <a:off x="4474347" y="2196668"/>
            <a:ext cx="184731" cy="369332"/>
          </a:xfrm>
          <a:prstGeom prst="rect">
            <a:avLst/>
          </a:prstGeom>
          <a:noFill/>
        </p:spPr>
        <p:txBody>
          <a:bodyPr wrap="none" rtlCol="0">
            <a:spAutoFit/>
          </a:bodyPr>
          <a:lstStyle/>
          <a:p>
            <a:endParaRPr lang="en-US" dirty="0"/>
          </a:p>
        </p:txBody>
      </p:sp>
      <p:sp>
        <p:nvSpPr>
          <p:cNvPr id="9" name="Rectangle 8">
            <a:extLst>
              <a:ext uri="{FF2B5EF4-FFF2-40B4-BE49-F238E27FC236}">
                <a16:creationId xmlns:a16="http://schemas.microsoft.com/office/drawing/2014/main" id="{BC9FE8FD-6C59-AB4B-BF80-AF730FC4761D}"/>
              </a:ext>
            </a:extLst>
          </p:cNvPr>
          <p:cNvSpPr/>
          <p:nvPr/>
        </p:nvSpPr>
        <p:spPr>
          <a:xfrm>
            <a:off x="0"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38E378C3-1161-7449-8ED0-D10FF31374D6}"/>
              </a:ext>
            </a:extLst>
          </p:cNvPr>
          <p:cNvSpPr/>
          <p:nvPr/>
        </p:nvSpPr>
        <p:spPr>
          <a:xfrm>
            <a:off x="807868"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hape 78">
            <a:extLst>
              <a:ext uri="{FF2B5EF4-FFF2-40B4-BE49-F238E27FC236}">
                <a16:creationId xmlns:a16="http://schemas.microsoft.com/office/drawing/2014/main" id="{CF800FAC-307C-3189-E606-BF068AFC37FD}"/>
              </a:ext>
            </a:extLst>
          </p:cNvPr>
          <p:cNvSpPr>
            <a:spLocks noChangeArrowheads="1"/>
          </p:cNvSpPr>
          <p:nvPr/>
        </p:nvSpPr>
        <p:spPr bwMode="auto">
          <a:xfrm>
            <a:off x="164804" y="1676012"/>
            <a:ext cx="9064256" cy="1164421"/>
          </a:xfrm>
          <a:prstGeom prst="rect">
            <a:avLst/>
          </a:prstGeom>
          <a:noFill/>
          <a:ln w="12700">
            <a:noFill/>
            <a:miter lim="400000"/>
            <a:headEnd/>
            <a:tailEnd/>
          </a:ln>
        </p:spPr>
        <p:txBody>
          <a:bodyPr wrap="square" lIns="50800" tIns="50800" rIns="50800" bIns="50800">
            <a:prstTxWarp prst="textNoShape">
              <a:avLst/>
            </a:prstTxWarp>
            <a:spAutoFit/>
          </a:bodyPr>
          <a:lstStyle/>
          <a:p>
            <a:endParaRPr lang="en-US" sz="2500" b="1" dirty="0">
              <a:solidFill>
                <a:srgbClr val="003CEC"/>
              </a:solidFill>
              <a:latin typeface="Arial" panose="020B0604020202020204" pitchFamily="34" charset="0"/>
              <a:cs typeface="Arial" panose="020B0604020202020204" pitchFamily="34" charset="0"/>
            </a:endParaRPr>
          </a:p>
          <a:p>
            <a:pPr algn="ctr"/>
            <a:r>
              <a:rPr lang="en-US" sz="2200" b="1" dirty="0">
                <a:solidFill>
                  <a:srgbClr val="003CEC"/>
                </a:solidFill>
                <a:latin typeface="Arial" panose="020B0604020202020204" pitchFamily="34" charset="0"/>
                <a:cs typeface="Arial" panose="020B0604020202020204" pitchFamily="34" charset="0"/>
              </a:rPr>
              <a:t>Exploring Options for Municipal Water in </a:t>
            </a:r>
            <a:r>
              <a:rPr lang="en-US" sz="2200" b="1" dirty="0" err="1">
                <a:solidFill>
                  <a:srgbClr val="003CEC"/>
                </a:solidFill>
                <a:latin typeface="Arial" panose="020B0604020202020204" pitchFamily="34" charset="0"/>
                <a:cs typeface="Arial" panose="020B0604020202020204" pitchFamily="34" charset="0"/>
              </a:rPr>
              <a:t>Jenkinsville</a:t>
            </a:r>
            <a:r>
              <a:rPr lang="en-US" sz="2200" b="1" dirty="0">
                <a:solidFill>
                  <a:srgbClr val="003CEC"/>
                </a:solidFill>
                <a:latin typeface="Arial" panose="020B0604020202020204" pitchFamily="34" charset="0"/>
                <a:cs typeface="Arial" panose="020B0604020202020204" pitchFamily="34" charset="0"/>
              </a:rPr>
              <a:t> </a:t>
            </a:r>
          </a:p>
          <a:p>
            <a:pPr algn="ctr"/>
            <a:r>
              <a:rPr lang="en-US" sz="2200" b="1" dirty="0">
                <a:solidFill>
                  <a:srgbClr val="003CEC"/>
                </a:solidFill>
                <a:latin typeface="Arial" panose="020B0604020202020204" pitchFamily="34" charset="0"/>
                <a:cs typeface="Arial" panose="020B0604020202020204" pitchFamily="34" charset="0"/>
              </a:rPr>
              <a:t>and Nearby Eastern Areas of the Town of Queensbury</a:t>
            </a:r>
          </a:p>
        </p:txBody>
      </p:sp>
      <p:sp>
        <p:nvSpPr>
          <p:cNvPr id="3" name="Shape 78">
            <a:extLst>
              <a:ext uri="{FF2B5EF4-FFF2-40B4-BE49-F238E27FC236}">
                <a16:creationId xmlns:a16="http://schemas.microsoft.com/office/drawing/2014/main" id="{37EE6AAD-EA5B-B67A-14C8-78E032DF04D7}"/>
              </a:ext>
            </a:extLst>
          </p:cNvPr>
          <p:cNvSpPr>
            <a:spLocks noChangeArrowheads="1"/>
          </p:cNvSpPr>
          <p:nvPr/>
        </p:nvSpPr>
        <p:spPr bwMode="auto">
          <a:xfrm>
            <a:off x="330447" y="3738666"/>
            <a:ext cx="8472530" cy="348813"/>
          </a:xfrm>
          <a:prstGeom prst="rect">
            <a:avLst/>
          </a:prstGeom>
          <a:noFill/>
          <a:ln w="12700">
            <a:noFill/>
            <a:miter lim="400000"/>
            <a:headEnd/>
            <a:tailEnd/>
          </a:ln>
        </p:spPr>
        <p:txBody>
          <a:bodyPr wrap="square" lIns="50800" tIns="50800" rIns="50800" bIns="50800">
            <a:prstTxWarp prst="textNoShape">
              <a:avLst/>
            </a:prstTxWarp>
            <a:spAutoFit/>
          </a:bodyPr>
          <a:lstStyle/>
          <a:p>
            <a:pPr algn="ctr"/>
            <a:r>
              <a:rPr lang="en-US" sz="1600" b="1" i="1" dirty="0">
                <a:latin typeface="Arial" panose="020B0604020202020204" pitchFamily="34" charset="0"/>
                <a:cs typeface="Arial" panose="020B0604020202020204" pitchFamily="34" charset="0"/>
              </a:rPr>
              <a:t>Public Informational Meeting   |   April 17,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20BE2-ADCE-D647-9CB3-9CE696A6E8DE}"/>
              </a:ext>
            </a:extLst>
          </p:cNvPr>
          <p:cNvSpPr txBox="1"/>
          <p:nvPr/>
        </p:nvSpPr>
        <p:spPr>
          <a:xfrm>
            <a:off x="4474347" y="2196668"/>
            <a:ext cx="184731" cy="369332"/>
          </a:xfrm>
          <a:prstGeom prst="rect">
            <a:avLst/>
          </a:prstGeom>
          <a:noFill/>
        </p:spPr>
        <p:txBody>
          <a:bodyPr wrap="none" rtlCol="0">
            <a:spAutoFit/>
          </a:bodyPr>
          <a:lstStyle/>
          <a:p>
            <a:endParaRPr lang="en-US" dirty="0"/>
          </a:p>
        </p:txBody>
      </p:sp>
      <p:sp>
        <p:nvSpPr>
          <p:cNvPr id="9" name="Rectangle 8">
            <a:extLst>
              <a:ext uri="{FF2B5EF4-FFF2-40B4-BE49-F238E27FC236}">
                <a16:creationId xmlns:a16="http://schemas.microsoft.com/office/drawing/2014/main" id="{BC9FE8FD-6C59-AB4B-BF80-AF730FC4761D}"/>
              </a:ext>
            </a:extLst>
          </p:cNvPr>
          <p:cNvSpPr/>
          <p:nvPr/>
        </p:nvSpPr>
        <p:spPr>
          <a:xfrm>
            <a:off x="0" y="-554458"/>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38E378C3-1161-7449-8ED0-D10FF31374D6}"/>
              </a:ext>
            </a:extLst>
          </p:cNvPr>
          <p:cNvSpPr/>
          <p:nvPr/>
        </p:nvSpPr>
        <p:spPr>
          <a:xfrm>
            <a:off x="807868"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9B9043AE-297E-21C8-1177-591DD36C0AB1}"/>
              </a:ext>
            </a:extLst>
          </p:cNvPr>
          <p:cNvSpPr txBox="1"/>
          <p:nvPr/>
        </p:nvSpPr>
        <p:spPr>
          <a:xfrm>
            <a:off x="807868" y="1742764"/>
            <a:ext cx="8003317" cy="3524042"/>
          </a:xfrm>
          <a:prstGeom prst="rect">
            <a:avLst/>
          </a:prstGeom>
          <a:noFill/>
        </p:spPr>
        <p:txBody>
          <a:bodyPr wrap="square">
            <a:spAutoFit/>
          </a:bodyPr>
          <a:lstStyle/>
          <a:p>
            <a:pPr marL="285750" indent="-285750">
              <a:buFont typeface="Arial" panose="020B0604020202020204" pitchFamily="34" charset="0"/>
              <a:buChar char="•"/>
            </a:pPr>
            <a:r>
              <a:rPr lang="en-US" sz="1500" b="1" dirty="0">
                <a:latin typeface="Arial" panose="020B0604020202020204" pitchFamily="34" charset="0"/>
                <a:ea typeface="Calibri" panose="020F0502020204030204" pitchFamily="34" charset="0"/>
                <a:cs typeface="Arial" panose="020B0604020202020204" pitchFamily="34" charset="0"/>
              </a:rPr>
              <a:t>State Grants: </a:t>
            </a:r>
            <a:r>
              <a:rPr lang="en-US" sz="1500" dirty="0">
                <a:latin typeface="Arial" panose="020B0604020202020204" pitchFamily="34" charset="0"/>
                <a:ea typeface="Calibri" panose="020F0502020204030204" pitchFamily="34" charset="0"/>
                <a:cs typeface="Arial" panose="020B0604020202020204" pitchFamily="34" charset="0"/>
              </a:rPr>
              <a:t>The estimates presented here do not include State or Federal aid which, if received, could further reduce the cost to property owners. With C.T. Male’s assistance, the Town is exploring grant opportunities. While we believe the proposed project would meet the criteria for some funding programs, there is no guarantee grants will be obtained.</a:t>
            </a:r>
          </a:p>
          <a:p>
            <a:pPr marL="285750" marR="0" indent="-285750">
              <a:spcBef>
                <a:spcPts val="0"/>
              </a:spcBef>
              <a:spcAft>
                <a:spcPts val="0"/>
              </a:spcAft>
              <a:buFont typeface="Arial" panose="020B0604020202020204" pitchFamily="34" charset="0"/>
              <a:buChar char="•"/>
            </a:pPr>
            <a:endParaRPr lang="en-US" sz="1500" b="1"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500" b="1" dirty="0">
                <a:latin typeface="Arial" panose="020B0604020202020204" pitchFamily="34" charset="0"/>
                <a:ea typeface="Calibri" panose="020F0502020204030204" pitchFamily="34" charset="0"/>
                <a:cs typeface="Arial" panose="020B0604020202020204" pitchFamily="34" charset="0"/>
              </a:rPr>
              <a:t>Municipal bonding</a:t>
            </a:r>
            <a:r>
              <a:rPr lang="en-US" sz="1500" dirty="0">
                <a:latin typeface="Arial" panose="020B0604020202020204" pitchFamily="34" charset="0"/>
                <a:ea typeface="Calibri" panose="020F050202020403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The project would be financed with municipal bonds over a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30-year period at an estimated average interest rate of 4.5%.</a:t>
            </a:r>
          </a:p>
          <a:p>
            <a:pPr marL="285750" marR="0" indent="-285750">
              <a:spcBef>
                <a:spcPts val="0"/>
              </a:spcBef>
              <a:spcAft>
                <a:spcPts val="0"/>
              </a:spcAft>
              <a:buFont typeface="Arial" panose="020B0604020202020204" pitchFamily="34" charset="0"/>
              <a:buChar char="•"/>
            </a:pPr>
            <a:endParaRPr lang="en-US" sz="1500"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500" b="1" dirty="0">
                <a:latin typeface="Arial" panose="020B0604020202020204" pitchFamily="34" charset="0"/>
                <a:ea typeface="Calibri" panose="020F0502020204030204" pitchFamily="34" charset="0"/>
                <a:cs typeface="Arial" panose="020B0604020202020204" pitchFamily="34" charset="0"/>
              </a:rPr>
              <a:t>Associated Fees</a:t>
            </a:r>
            <a:r>
              <a:rPr lang="en-US" sz="1500" dirty="0">
                <a:latin typeface="Arial" panose="020B0604020202020204" pitchFamily="34" charset="0"/>
                <a:ea typeface="Calibri" panose="020F0502020204030204" pitchFamily="34" charset="0"/>
                <a:cs typeface="Arial" panose="020B0604020202020204" pitchFamily="34" charset="0"/>
              </a:rPr>
              <a:t>: Engineering fees are estimated at 15 percent; bonding costs, </a:t>
            </a:r>
            <a:br>
              <a:rPr lang="en-US" sz="1500" dirty="0">
                <a:latin typeface="Arial" panose="020B0604020202020204" pitchFamily="34" charset="0"/>
                <a:ea typeface="Calibri" panose="020F0502020204030204" pitchFamily="34" charset="0"/>
                <a:cs typeface="Arial" panose="020B0604020202020204" pitchFamily="34" charset="0"/>
              </a:rPr>
            </a:br>
            <a:r>
              <a:rPr lang="en-US" sz="1500" dirty="0">
                <a:latin typeface="Arial" panose="020B0604020202020204" pitchFamily="34" charset="0"/>
                <a:ea typeface="Calibri" panose="020F0502020204030204" pitchFamily="34" charset="0"/>
                <a:cs typeface="Arial" panose="020B0604020202020204" pitchFamily="34" charset="0"/>
              </a:rPr>
              <a:t>4.5 percent, legal fees, 2 percent. An overall contingency of 15 percent is built into </a:t>
            </a:r>
            <a:br>
              <a:rPr lang="en-US" sz="1500" dirty="0">
                <a:latin typeface="Arial" panose="020B0604020202020204" pitchFamily="34" charset="0"/>
                <a:ea typeface="Calibri" panose="020F0502020204030204" pitchFamily="34" charset="0"/>
                <a:cs typeface="Arial" panose="020B0604020202020204" pitchFamily="34" charset="0"/>
              </a:rPr>
            </a:br>
            <a:r>
              <a:rPr lang="en-US" sz="1500" dirty="0">
                <a:latin typeface="Arial" panose="020B0604020202020204" pitchFamily="34" charset="0"/>
                <a:ea typeface="Calibri" panose="020F0502020204030204" pitchFamily="34" charset="0"/>
                <a:cs typeface="Arial" panose="020B0604020202020204" pitchFamily="34" charset="0"/>
              </a:rPr>
              <a:t>the estimate.</a:t>
            </a:r>
          </a:p>
          <a:p>
            <a:pPr marL="285750" marR="0" indent="-285750">
              <a:spcBef>
                <a:spcPts val="0"/>
              </a:spcBef>
              <a:spcAft>
                <a:spcPts val="0"/>
              </a:spcAft>
              <a:buFont typeface="Arial" panose="020B0604020202020204" pitchFamily="34" charset="0"/>
              <a:buChar char="•"/>
            </a:pPr>
            <a:endParaRPr lang="en-US" sz="1500" dirty="0">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2" name="Shape 78">
            <a:extLst>
              <a:ext uri="{FF2B5EF4-FFF2-40B4-BE49-F238E27FC236}">
                <a16:creationId xmlns:a16="http://schemas.microsoft.com/office/drawing/2014/main" id="{77C08156-1B70-243C-EEA0-8E80821F0E50}"/>
              </a:ext>
            </a:extLst>
          </p:cNvPr>
          <p:cNvSpPr>
            <a:spLocks noChangeArrowheads="1"/>
          </p:cNvSpPr>
          <p:nvPr/>
        </p:nvSpPr>
        <p:spPr bwMode="auto">
          <a:xfrm>
            <a:off x="537312" y="1285368"/>
            <a:ext cx="8243531" cy="379591"/>
          </a:xfrm>
          <a:prstGeom prst="rect">
            <a:avLst/>
          </a:prstGeom>
          <a:noFill/>
          <a:ln w="12700">
            <a:noFill/>
            <a:miter lim="400000"/>
            <a:headEnd/>
            <a:tailEnd/>
          </a:ln>
        </p:spPr>
        <p:txBody>
          <a:bodyPr wrap="square" lIns="50800" tIns="50800" rIns="50800" bIns="50800">
            <a:prstTxWarp prst="textNoShape">
              <a:avLst/>
            </a:prstTxWarp>
            <a:spAutoFit/>
          </a:bodyPr>
          <a:lstStyle/>
          <a:p>
            <a:r>
              <a:rPr lang="en-US" b="1" dirty="0">
                <a:solidFill>
                  <a:srgbClr val="003CEC"/>
                </a:solidFill>
                <a:latin typeface="Arial" panose="020B0604020202020204" pitchFamily="34" charset="0"/>
                <a:cs typeface="Arial" panose="020B0604020202020204" pitchFamily="34" charset="0"/>
              </a:rPr>
              <a:t>The Assumptions:</a:t>
            </a:r>
          </a:p>
        </p:txBody>
      </p:sp>
    </p:spTree>
    <p:extLst>
      <p:ext uri="{BB962C8B-B14F-4D97-AF65-F5344CB8AC3E}">
        <p14:creationId xmlns:p14="http://schemas.microsoft.com/office/powerpoint/2010/main" val="156105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B064C1-6F11-7E4B-D360-BE73A5FF58F6}"/>
              </a:ext>
            </a:extLst>
          </p:cNvPr>
          <p:cNvSpPr txBox="1"/>
          <p:nvPr/>
        </p:nvSpPr>
        <p:spPr>
          <a:xfrm>
            <a:off x="923604" y="2052421"/>
            <a:ext cx="7717809" cy="1846659"/>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Over the long term, consolidating the two town water districts would result in savings on engineering, construction, maintenance and operating costs. </a:t>
            </a:r>
          </a:p>
          <a:p>
            <a:pPr marR="0">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Consolidation would allow for potential future expansion into the Lake Sunnyside, Glen Lake and other areas of the town unserved by public water, </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if there is a need and community support.</a:t>
            </a:r>
          </a:p>
          <a:p>
            <a:endParaRPr lang="en-US" dirty="0"/>
          </a:p>
        </p:txBody>
      </p:sp>
      <p:sp>
        <p:nvSpPr>
          <p:cNvPr id="3" name="TextBox 2">
            <a:extLst>
              <a:ext uri="{FF2B5EF4-FFF2-40B4-BE49-F238E27FC236}">
                <a16:creationId xmlns:a16="http://schemas.microsoft.com/office/drawing/2014/main" id="{3F86280E-5BBC-10F7-7DAD-5977E182E7B0}"/>
              </a:ext>
            </a:extLst>
          </p:cNvPr>
          <p:cNvSpPr txBox="1"/>
          <p:nvPr/>
        </p:nvSpPr>
        <p:spPr>
          <a:xfrm>
            <a:off x="542056" y="1494429"/>
            <a:ext cx="7206018" cy="400110"/>
          </a:xfrm>
          <a:prstGeom prst="rect">
            <a:avLst/>
          </a:prstGeom>
          <a:noFill/>
        </p:spPr>
        <p:txBody>
          <a:bodyPr wrap="square" rtlCol="0">
            <a:spAutoFit/>
          </a:bodyPr>
          <a:lstStyle/>
          <a:p>
            <a:pPr marR="0">
              <a:spcBef>
                <a:spcPts val="0"/>
              </a:spcBef>
              <a:spcAft>
                <a:spcPts val="0"/>
              </a:spcAft>
            </a:pPr>
            <a:r>
              <a:rPr lang="en-US" sz="2000" b="1" dirty="0">
                <a:solidFill>
                  <a:srgbClr val="003CEC"/>
                </a:solidFill>
                <a:latin typeface="Arial" panose="020B0604020202020204" pitchFamily="34" charset="0"/>
                <a:cs typeface="Arial" panose="020B0604020202020204" pitchFamily="34" charset="0"/>
              </a:rPr>
              <a:t>Why Consolidate with Existing District?</a:t>
            </a:r>
          </a:p>
        </p:txBody>
      </p:sp>
    </p:spTree>
    <p:extLst>
      <p:ext uri="{BB962C8B-B14F-4D97-AF65-F5344CB8AC3E}">
        <p14:creationId xmlns:p14="http://schemas.microsoft.com/office/powerpoint/2010/main" val="353657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20BE2-ADCE-D647-9CB3-9CE696A6E8DE}"/>
              </a:ext>
            </a:extLst>
          </p:cNvPr>
          <p:cNvSpPr txBox="1"/>
          <p:nvPr/>
        </p:nvSpPr>
        <p:spPr>
          <a:xfrm>
            <a:off x="4474347" y="2196668"/>
            <a:ext cx="184731" cy="369332"/>
          </a:xfrm>
          <a:prstGeom prst="rect">
            <a:avLst/>
          </a:prstGeom>
          <a:noFill/>
        </p:spPr>
        <p:txBody>
          <a:bodyPr wrap="none" rtlCol="0">
            <a:spAutoFit/>
          </a:bodyPr>
          <a:lstStyle/>
          <a:p>
            <a:endParaRPr lang="en-US" dirty="0"/>
          </a:p>
        </p:txBody>
      </p:sp>
      <p:sp>
        <p:nvSpPr>
          <p:cNvPr id="9" name="Rectangle 8">
            <a:extLst>
              <a:ext uri="{FF2B5EF4-FFF2-40B4-BE49-F238E27FC236}">
                <a16:creationId xmlns:a16="http://schemas.microsoft.com/office/drawing/2014/main" id="{BC9FE8FD-6C59-AB4B-BF80-AF730FC4761D}"/>
              </a:ext>
            </a:extLst>
          </p:cNvPr>
          <p:cNvSpPr/>
          <p:nvPr/>
        </p:nvSpPr>
        <p:spPr>
          <a:xfrm>
            <a:off x="0"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38E378C3-1161-7449-8ED0-D10FF31374D6}"/>
              </a:ext>
            </a:extLst>
          </p:cNvPr>
          <p:cNvSpPr/>
          <p:nvPr/>
        </p:nvSpPr>
        <p:spPr>
          <a:xfrm>
            <a:off x="807868"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327D939E-69E3-EF1D-35B3-BDFE48D2EB8E}"/>
              </a:ext>
            </a:extLst>
          </p:cNvPr>
          <p:cNvSpPr txBox="1"/>
          <p:nvPr/>
        </p:nvSpPr>
        <p:spPr>
          <a:xfrm>
            <a:off x="678325" y="1637481"/>
            <a:ext cx="8119387" cy="3170099"/>
          </a:xfrm>
          <a:prstGeom prst="rect">
            <a:avLst/>
          </a:prstGeom>
          <a:noFill/>
        </p:spPr>
        <p:txBody>
          <a:bodyPr wrap="square">
            <a:spAutoFit/>
          </a:bodyPr>
          <a:lstStyle/>
          <a:p>
            <a:pPr>
              <a:lnSpc>
                <a:spcPts val="1520"/>
              </a:lnSpc>
            </a:pPr>
            <a:r>
              <a:rPr lang="en-US" sz="1350" dirty="0">
                <a:latin typeface="Arial" panose="020B0604020202020204" pitchFamily="34" charset="0"/>
                <a:ea typeface="Calibri" panose="020F0502020204030204" pitchFamily="34" charset="0"/>
                <a:cs typeface="Arial" panose="020B0604020202020204" pitchFamily="34" charset="0"/>
              </a:rPr>
              <a:t>Property owners in the proposed Eastern Queensbury Water District would </a:t>
            </a:r>
            <a:r>
              <a:rPr lang="en-US" sz="1350" u="sng" dirty="0">
                <a:latin typeface="Arial" panose="020B0604020202020204" pitchFamily="34" charset="0"/>
                <a:ea typeface="Calibri" panose="020F0502020204030204" pitchFamily="34" charset="0"/>
                <a:cs typeface="Arial" panose="020B0604020202020204" pitchFamily="34" charset="0"/>
              </a:rPr>
              <a:t>not</a:t>
            </a:r>
            <a:r>
              <a:rPr lang="en-US" sz="1350" dirty="0">
                <a:latin typeface="Arial" panose="020B0604020202020204" pitchFamily="34" charset="0"/>
                <a:ea typeface="Calibri" panose="020F0502020204030204" pitchFamily="34" charset="0"/>
                <a:cs typeface="Arial" panose="020B0604020202020204" pitchFamily="34" charset="0"/>
              </a:rPr>
              <a:t> be required to accept town water, except in the </a:t>
            </a:r>
            <a:r>
              <a:rPr lang="en-US" sz="1350" dirty="0" err="1">
                <a:latin typeface="Arial" panose="020B0604020202020204" pitchFamily="34" charset="0"/>
                <a:ea typeface="Calibri" panose="020F0502020204030204" pitchFamily="34" charset="0"/>
                <a:cs typeface="Arial" panose="020B0604020202020204" pitchFamily="34" charset="0"/>
              </a:rPr>
              <a:t>Jenkinsville</a:t>
            </a:r>
            <a:r>
              <a:rPr lang="en-US" sz="1350" dirty="0">
                <a:latin typeface="Arial" panose="020B0604020202020204" pitchFamily="34" charset="0"/>
                <a:ea typeface="Calibri" panose="020F0502020204030204" pitchFamily="34" charset="0"/>
                <a:cs typeface="Arial" panose="020B0604020202020204" pitchFamily="34" charset="0"/>
              </a:rPr>
              <a:t> area or where there is evidence of contamination.</a:t>
            </a:r>
            <a:endParaRPr lang="en-US" sz="135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520"/>
              </a:lnSpc>
              <a:spcBef>
                <a:spcPts val="0"/>
              </a:spcBef>
              <a:spcAft>
                <a:spcPts val="0"/>
              </a:spcAft>
            </a:pPr>
            <a:endParaRPr lang="en-US" sz="135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520"/>
              </a:lnSpc>
              <a:spcBef>
                <a:spcPts val="0"/>
              </a:spcBef>
              <a:spcAft>
                <a:spcPts val="0"/>
              </a:spcAft>
            </a:pPr>
            <a:r>
              <a:rPr lang="en-US" sz="1350" dirty="0">
                <a:latin typeface="Arial" panose="020B0604020202020204" pitchFamily="34" charset="0"/>
                <a:ea typeface="Calibri" panose="020F0502020204030204" pitchFamily="34" charset="0"/>
                <a:cs typeface="Arial" panose="020B0604020202020204" pitchFamily="34" charset="0"/>
              </a:rPr>
              <a:t>Even if they do not wish to accept public water at this time, the installation of public water lines provides property owners with two major benefits:</a:t>
            </a:r>
          </a:p>
          <a:p>
            <a:pPr marL="0" marR="0">
              <a:lnSpc>
                <a:spcPts val="1520"/>
              </a:lnSpc>
              <a:spcBef>
                <a:spcPts val="0"/>
              </a:spcBef>
              <a:spcAft>
                <a:spcPts val="0"/>
              </a:spcAft>
            </a:pPr>
            <a:endParaRPr lang="en-US" sz="1350" dirty="0">
              <a:latin typeface="Arial" panose="020B0604020202020204" pitchFamily="34" charset="0"/>
              <a:ea typeface="Calibri" panose="020F0502020204030204" pitchFamily="34" charset="0"/>
              <a:cs typeface="Arial" panose="020B0604020202020204" pitchFamily="34" charset="0"/>
            </a:endParaRPr>
          </a:p>
          <a:p>
            <a:pPr marL="0" marR="0">
              <a:lnSpc>
                <a:spcPts val="1520"/>
              </a:lnSpc>
              <a:spcBef>
                <a:spcPts val="0"/>
              </a:spcBef>
              <a:spcAft>
                <a:spcPts val="0"/>
              </a:spcAft>
            </a:pPr>
            <a:r>
              <a:rPr lang="en-US" sz="1350" dirty="0">
                <a:latin typeface="Arial" panose="020B0604020202020204" pitchFamily="34" charset="0"/>
                <a:ea typeface="Calibri" panose="020F0502020204030204" pitchFamily="34" charset="0"/>
                <a:cs typeface="Arial" panose="020B0604020202020204" pitchFamily="34" charset="0"/>
              </a:rPr>
              <a:t>	-- The option to hook up to public water in the future, if they or future owners wish to do so.</a:t>
            </a:r>
          </a:p>
          <a:p>
            <a:pPr marL="0" marR="0">
              <a:lnSpc>
                <a:spcPts val="1520"/>
              </a:lnSpc>
              <a:spcBef>
                <a:spcPts val="0"/>
              </a:spcBef>
              <a:spcAft>
                <a:spcPts val="0"/>
              </a:spcAft>
            </a:pPr>
            <a:endParaRPr lang="en-US" sz="1350" dirty="0">
              <a:latin typeface="Arial" panose="020B0604020202020204" pitchFamily="34" charset="0"/>
              <a:ea typeface="Calibri" panose="020F0502020204030204" pitchFamily="34" charset="0"/>
              <a:cs typeface="Arial" panose="020B0604020202020204" pitchFamily="34" charset="0"/>
            </a:endParaRPr>
          </a:p>
          <a:p>
            <a:pPr marL="0" marR="0">
              <a:lnSpc>
                <a:spcPts val="1520"/>
              </a:lnSpc>
              <a:spcBef>
                <a:spcPts val="0"/>
              </a:spcBef>
              <a:spcAft>
                <a:spcPts val="0"/>
              </a:spcAft>
            </a:pPr>
            <a:r>
              <a:rPr lang="en-US" sz="1350" dirty="0">
                <a:latin typeface="Arial" panose="020B0604020202020204" pitchFamily="34" charset="0"/>
                <a:ea typeface="Calibri" panose="020F0502020204030204" pitchFamily="34" charset="0"/>
                <a:cs typeface="Arial" panose="020B0604020202020204" pitchFamily="34" charset="0"/>
              </a:rPr>
              <a:t>	-- Improved fire protection through the installation of fire hydrants in their neighborhood.</a:t>
            </a:r>
          </a:p>
          <a:p>
            <a:pPr marL="0" marR="0">
              <a:lnSpc>
                <a:spcPts val="1520"/>
              </a:lnSpc>
              <a:spcBef>
                <a:spcPts val="0"/>
              </a:spcBef>
              <a:spcAft>
                <a:spcPts val="0"/>
              </a:spcAft>
            </a:pPr>
            <a:endParaRPr lang="en-US" sz="1350" dirty="0">
              <a:latin typeface="Arial" panose="020B0604020202020204" pitchFamily="34" charset="0"/>
              <a:ea typeface="Calibri" panose="020F0502020204030204" pitchFamily="34" charset="0"/>
              <a:cs typeface="Arial" panose="020B0604020202020204" pitchFamily="34" charset="0"/>
            </a:endParaRPr>
          </a:p>
          <a:p>
            <a:pPr marL="0" marR="0">
              <a:lnSpc>
                <a:spcPts val="1520"/>
              </a:lnSpc>
              <a:spcBef>
                <a:spcPts val="0"/>
              </a:spcBef>
              <a:spcAft>
                <a:spcPts val="0"/>
              </a:spcAft>
            </a:pPr>
            <a:r>
              <a:rPr lang="en-US" sz="1350" dirty="0">
                <a:latin typeface="Arial" panose="020B0604020202020204" pitchFamily="34" charset="0"/>
                <a:ea typeface="Calibri" panose="020F0502020204030204" pitchFamily="34" charset="0"/>
                <a:cs typeface="Arial" panose="020B0604020202020204" pitchFamily="34" charset="0"/>
              </a:rPr>
              <a:t>The Town is exploring the possibility of assisting property owners with the cost of connecting to the public water for a defined period of time.</a:t>
            </a:r>
          </a:p>
          <a:p>
            <a:pPr marL="0" marR="0">
              <a:lnSpc>
                <a:spcPts val="1520"/>
              </a:lnSpc>
              <a:spcBef>
                <a:spcPts val="0"/>
              </a:spcBef>
              <a:spcAft>
                <a:spcPts val="0"/>
              </a:spcAft>
            </a:pPr>
            <a:endParaRPr lang="en-US" sz="1350" dirty="0">
              <a:latin typeface="Arial" panose="020B0604020202020204" pitchFamily="34" charset="0"/>
              <a:ea typeface="Calibri" panose="020F0502020204030204" pitchFamily="34" charset="0"/>
              <a:cs typeface="Arial" panose="020B0604020202020204" pitchFamily="34" charset="0"/>
            </a:endParaRPr>
          </a:p>
          <a:p>
            <a:pPr marL="0" marR="0">
              <a:lnSpc>
                <a:spcPts val="1520"/>
              </a:lnSpc>
              <a:spcBef>
                <a:spcPts val="0"/>
              </a:spcBef>
              <a:spcAft>
                <a:spcPts val="0"/>
              </a:spcAft>
            </a:pPr>
            <a:r>
              <a:rPr lang="en-US" sz="1350" b="1" dirty="0">
                <a:latin typeface="Arial" panose="020B0604020202020204" pitchFamily="34" charset="0"/>
                <a:ea typeface="Calibri" panose="020F0502020204030204" pitchFamily="34" charset="0"/>
                <a:cs typeface="Arial" panose="020B0604020202020204" pitchFamily="34" charset="0"/>
              </a:rPr>
              <a:t>For property owners who do not accept public water, the cost would be $145 to $320 per year, based on assessments.  State or Federal grants could further reduce that cost.</a:t>
            </a:r>
          </a:p>
          <a:p>
            <a:pPr marL="0" marR="0">
              <a:lnSpc>
                <a:spcPts val="1520"/>
              </a:lnSpc>
              <a:spcBef>
                <a:spcPts val="0"/>
              </a:spcBef>
              <a:spcAft>
                <a:spcPts val="0"/>
              </a:spcAft>
            </a:pP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2" name="Shape 78">
            <a:extLst>
              <a:ext uri="{FF2B5EF4-FFF2-40B4-BE49-F238E27FC236}">
                <a16:creationId xmlns:a16="http://schemas.microsoft.com/office/drawing/2014/main" id="{30B7D061-E098-0720-1365-CDF0691B757A}"/>
              </a:ext>
            </a:extLst>
          </p:cNvPr>
          <p:cNvSpPr>
            <a:spLocks noChangeArrowheads="1"/>
          </p:cNvSpPr>
          <p:nvPr/>
        </p:nvSpPr>
        <p:spPr bwMode="auto">
          <a:xfrm>
            <a:off x="377301" y="1185527"/>
            <a:ext cx="8243531" cy="379591"/>
          </a:xfrm>
          <a:prstGeom prst="rect">
            <a:avLst/>
          </a:prstGeom>
          <a:noFill/>
          <a:ln w="12700">
            <a:noFill/>
            <a:miter lim="400000"/>
            <a:headEnd/>
            <a:tailEnd/>
          </a:ln>
        </p:spPr>
        <p:txBody>
          <a:bodyPr wrap="square" lIns="50800" tIns="50800" rIns="50800" bIns="50800">
            <a:prstTxWarp prst="textNoShape">
              <a:avLst/>
            </a:prstTxWarp>
            <a:spAutoFit/>
          </a:bodyPr>
          <a:lstStyle/>
          <a:p>
            <a:r>
              <a:rPr lang="en-US" b="1" dirty="0">
                <a:solidFill>
                  <a:srgbClr val="003CEC"/>
                </a:solidFill>
                <a:latin typeface="Arial" panose="020B0604020202020204" pitchFamily="34" charset="0"/>
                <a:cs typeface="Arial" panose="020B0604020202020204" pitchFamily="34" charset="0"/>
              </a:rPr>
              <a:t>Benefits to Property Owners</a:t>
            </a:r>
          </a:p>
        </p:txBody>
      </p:sp>
    </p:spTree>
    <p:extLst>
      <p:ext uri="{BB962C8B-B14F-4D97-AF65-F5344CB8AC3E}">
        <p14:creationId xmlns:p14="http://schemas.microsoft.com/office/powerpoint/2010/main" val="26869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20BE2-ADCE-D647-9CB3-9CE696A6E8DE}"/>
              </a:ext>
            </a:extLst>
          </p:cNvPr>
          <p:cNvSpPr txBox="1"/>
          <p:nvPr/>
        </p:nvSpPr>
        <p:spPr>
          <a:xfrm>
            <a:off x="4474347" y="2196668"/>
            <a:ext cx="184731" cy="369332"/>
          </a:xfrm>
          <a:prstGeom prst="rect">
            <a:avLst/>
          </a:prstGeom>
          <a:noFill/>
        </p:spPr>
        <p:txBody>
          <a:bodyPr wrap="none" rtlCol="0">
            <a:spAutoFit/>
          </a:bodyPr>
          <a:lstStyle/>
          <a:p>
            <a:endParaRPr lang="en-US" dirty="0"/>
          </a:p>
        </p:txBody>
      </p:sp>
      <p:sp>
        <p:nvSpPr>
          <p:cNvPr id="9" name="Rectangle 8">
            <a:extLst>
              <a:ext uri="{FF2B5EF4-FFF2-40B4-BE49-F238E27FC236}">
                <a16:creationId xmlns:a16="http://schemas.microsoft.com/office/drawing/2014/main" id="{BC9FE8FD-6C59-AB4B-BF80-AF730FC4761D}"/>
              </a:ext>
            </a:extLst>
          </p:cNvPr>
          <p:cNvSpPr/>
          <p:nvPr/>
        </p:nvSpPr>
        <p:spPr>
          <a:xfrm>
            <a:off x="0"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38E378C3-1161-7449-8ED0-D10FF31374D6}"/>
              </a:ext>
            </a:extLst>
          </p:cNvPr>
          <p:cNvSpPr/>
          <p:nvPr/>
        </p:nvSpPr>
        <p:spPr>
          <a:xfrm>
            <a:off x="807868"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3AC11CAD-E0A1-E7F4-275C-016AFDF0768E}"/>
              </a:ext>
            </a:extLst>
          </p:cNvPr>
          <p:cNvSpPr txBox="1"/>
          <p:nvPr/>
        </p:nvSpPr>
        <p:spPr>
          <a:xfrm>
            <a:off x="853917" y="1751445"/>
            <a:ext cx="7819052" cy="289310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After receiving community input, the Town Board will refine the options and consider choosing an optimal route.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Map, Plan and Report on the proposed water district will be prepared and a public hearing held.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Town Board will consider whether to authorize creation of the district and whether to amend boundaries of the existing Queensbury Consolidated Water District to include the Eastern Queensbury District.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those steps are authorized, the Town Board would engage engineers to develop construction plans and continue efforts to obtain state or federal funding.</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Design and construction is expected to take at least 2-3 years.</a:t>
            </a:r>
          </a:p>
        </p:txBody>
      </p:sp>
      <p:sp>
        <p:nvSpPr>
          <p:cNvPr id="3" name="TextBox 2">
            <a:extLst>
              <a:ext uri="{FF2B5EF4-FFF2-40B4-BE49-F238E27FC236}">
                <a16:creationId xmlns:a16="http://schemas.microsoft.com/office/drawing/2014/main" id="{C3E8F1BC-A8D0-2C06-501F-BF13CA048F67}"/>
              </a:ext>
            </a:extLst>
          </p:cNvPr>
          <p:cNvSpPr txBox="1"/>
          <p:nvPr/>
        </p:nvSpPr>
        <p:spPr>
          <a:xfrm>
            <a:off x="506503" y="1276859"/>
            <a:ext cx="5343098" cy="369332"/>
          </a:xfrm>
          <a:prstGeom prst="rect">
            <a:avLst/>
          </a:prstGeom>
          <a:noFill/>
        </p:spPr>
        <p:txBody>
          <a:bodyPr wrap="square" rtlCol="0">
            <a:spAutoFit/>
          </a:bodyPr>
          <a:lstStyle/>
          <a:p>
            <a:r>
              <a:rPr lang="en-US" b="1" dirty="0">
                <a:solidFill>
                  <a:srgbClr val="003CEC"/>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409267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20BE2-ADCE-D647-9CB3-9CE696A6E8DE}"/>
              </a:ext>
            </a:extLst>
          </p:cNvPr>
          <p:cNvSpPr txBox="1"/>
          <p:nvPr/>
        </p:nvSpPr>
        <p:spPr>
          <a:xfrm>
            <a:off x="4474347" y="2196668"/>
            <a:ext cx="184731" cy="369332"/>
          </a:xfrm>
          <a:prstGeom prst="rect">
            <a:avLst/>
          </a:prstGeom>
          <a:noFill/>
        </p:spPr>
        <p:txBody>
          <a:bodyPr wrap="none" rtlCol="0">
            <a:spAutoFit/>
          </a:bodyPr>
          <a:lstStyle/>
          <a:p>
            <a:endParaRPr lang="en-US" dirty="0"/>
          </a:p>
        </p:txBody>
      </p:sp>
      <p:sp>
        <p:nvSpPr>
          <p:cNvPr id="9" name="Rectangle 8">
            <a:extLst>
              <a:ext uri="{FF2B5EF4-FFF2-40B4-BE49-F238E27FC236}">
                <a16:creationId xmlns:a16="http://schemas.microsoft.com/office/drawing/2014/main" id="{BC9FE8FD-6C59-AB4B-BF80-AF730FC4761D}"/>
              </a:ext>
            </a:extLst>
          </p:cNvPr>
          <p:cNvSpPr/>
          <p:nvPr/>
        </p:nvSpPr>
        <p:spPr>
          <a:xfrm>
            <a:off x="0"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38E378C3-1161-7449-8ED0-D10FF31374D6}"/>
              </a:ext>
            </a:extLst>
          </p:cNvPr>
          <p:cNvSpPr/>
          <p:nvPr/>
        </p:nvSpPr>
        <p:spPr>
          <a:xfrm>
            <a:off x="807868"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hape 78">
            <a:extLst>
              <a:ext uri="{FF2B5EF4-FFF2-40B4-BE49-F238E27FC236}">
                <a16:creationId xmlns:a16="http://schemas.microsoft.com/office/drawing/2014/main" id="{A78EFDA0-21D0-C449-29FA-9918A74957F8}"/>
              </a:ext>
            </a:extLst>
          </p:cNvPr>
          <p:cNvSpPr>
            <a:spLocks noChangeArrowheads="1"/>
          </p:cNvSpPr>
          <p:nvPr/>
        </p:nvSpPr>
        <p:spPr bwMode="auto">
          <a:xfrm>
            <a:off x="754602" y="1614360"/>
            <a:ext cx="8141425" cy="2641749"/>
          </a:xfrm>
          <a:prstGeom prst="rect">
            <a:avLst/>
          </a:prstGeom>
          <a:noFill/>
          <a:ln w="12700">
            <a:noFill/>
            <a:miter lim="400000"/>
            <a:headEnd/>
            <a:tailEnd/>
          </a:ln>
        </p:spPr>
        <p:txBody>
          <a:bodyPr wrap="square" lIns="50800" tIns="50800" rIns="50800" bIns="50800">
            <a:prstTxWarp prst="textNoShape">
              <a:avLst/>
            </a:prstTxWarp>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Queensbury Town Board is exploring potential municipal water supply options for the eastern area of the Town.</a:t>
            </a:r>
          </a:p>
          <a:p>
            <a:r>
              <a:rPr lang="en-US" sz="1500" dirty="0">
                <a:latin typeface="Arial" panose="020B0604020202020204" pitchFamily="34" charset="0"/>
                <a:cs typeface="Arial" panose="020B0604020202020204" pitchFamily="34" charset="0"/>
              </a:rPr>
              <a:t> </a:t>
            </a:r>
          </a:p>
          <a:p>
            <a:pPr lvl="1"/>
            <a:r>
              <a:rPr lang="en-US" sz="1500" dirty="0">
                <a:latin typeface="Arial" panose="020B0604020202020204" pitchFamily="34" charset="0"/>
                <a:cs typeface="Arial" panose="020B0604020202020204" pitchFamily="34" charset="0"/>
              </a:rPr>
              <a:t>— 	We are in the exploratory phase. No decisions or commitments have been made.</a:t>
            </a:r>
          </a:p>
          <a:p>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 	The Town Board wants to hear feedback from the community.</a:t>
            </a:r>
          </a:p>
          <a:p>
            <a:pPr lvl="1"/>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 	We are seeking options that are affordable and attractive to the majority of </a:t>
            </a:r>
          </a:p>
          <a:p>
            <a:pPr lvl="1"/>
            <a:r>
              <a:rPr lang="en-US" sz="1500" dirty="0">
                <a:latin typeface="Arial" panose="020B0604020202020204" pitchFamily="34" charset="0"/>
                <a:cs typeface="Arial" panose="020B0604020202020204" pitchFamily="34" charset="0"/>
              </a:rPr>
              <a:t>	property owners.</a:t>
            </a: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78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14252E-7D7D-1467-28B9-AAAABF4C2375}"/>
              </a:ext>
            </a:extLst>
          </p:cNvPr>
          <p:cNvSpPr txBox="1"/>
          <p:nvPr/>
        </p:nvSpPr>
        <p:spPr>
          <a:xfrm>
            <a:off x="750627" y="1717670"/>
            <a:ext cx="8160108" cy="1708160"/>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Town Board engaged engineering firm C.T. Male Associates to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assess potential options. C.T. Male identified two conceptual approaches.</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	— 	The community was asked to provide feedback in August 2022.</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	— 	Based on community input and further engineering and financial analysis,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C.T. Male has now developed substantial additional information about the options.</a:t>
            </a:r>
          </a:p>
        </p:txBody>
      </p:sp>
    </p:spTree>
    <p:extLst>
      <p:ext uri="{BB962C8B-B14F-4D97-AF65-F5344CB8AC3E}">
        <p14:creationId xmlns:p14="http://schemas.microsoft.com/office/powerpoint/2010/main" val="389776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20BE2-ADCE-D647-9CB3-9CE696A6E8DE}"/>
              </a:ext>
            </a:extLst>
          </p:cNvPr>
          <p:cNvSpPr txBox="1"/>
          <p:nvPr/>
        </p:nvSpPr>
        <p:spPr>
          <a:xfrm>
            <a:off x="4474347" y="2196668"/>
            <a:ext cx="184731" cy="369332"/>
          </a:xfrm>
          <a:prstGeom prst="rect">
            <a:avLst/>
          </a:prstGeom>
          <a:noFill/>
        </p:spPr>
        <p:txBody>
          <a:bodyPr wrap="none" rtlCol="0">
            <a:spAutoFit/>
          </a:bodyPr>
          <a:lstStyle/>
          <a:p>
            <a:endParaRPr lang="en-US" dirty="0"/>
          </a:p>
        </p:txBody>
      </p:sp>
      <p:sp>
        <p:nvSpPr>
          <p:cNvPr id="9" name="Rectangle 8">
            <a:extLst>
              <a:ext uri="{FF2B5EF4-FFF2-40B4-BE49-F238E27FC236}">
                <a16:creationId xmlns:a16="http://schemas.microsoft.com/office/drawing/2014/main" id="{BC9FE8FD-6C59-AB4B-BF80-AF730FC4761D}"/>
              </a:ext>
            </a:extLst>
          </p:cNvPr>
          <p:cNvSpPr/>
          <p:nvPr/>
        </p:nvSpPr>
        <p:spPr>
          <a:xfrm>
            <a:off x="0"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38E378C3-1161-7449-8ED0-D10FF31374D6}"/>
              </a:ext>
            </a:extLst>
          </p:cNvPr>
          <p:cNvSpPr/>
          <p:nvPr/>
        </p:nvSpPr>
        <p:spPr>
          <a:xfrm>
            <a:off x="807868"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hape 78">
            <a:extLst>
              <a:ext uri="{FF2B5EF4-FFF2-40B4-BE49-F238E27FC236}">
                <a16:creationId xmlns:a16="http://schemas.microsoft.com/office/drawing/2014/main" id="{A78EFDA0-21D0-C449-29FA-9918A74957F8}"/>
              </a:ext>
            </a:extLst>
          </p:cNvPr>
          <p:cNvSpPr>
            <a:spLocks noChangeArrowheads="1"/>
          </p:cNvSpPr>
          <p:nvPr/>
        </p:nvSpPr>
        <p:spPr bwMode="auto">
          <a:xfrm>
            <a:off x="537311" y="1741758"/>
            <a:ext cx="8243531" cy="2887970"/>
          </a:xfrm>
          <a:prstGeom prst="rect">
            <a:avLst/>
          </a:prstGeom>
          <a:noFill/>
          <a:ln w="12700">
            <a:noFill/>
            <a:miter lim="400000"/>
            <a:headEnd/>
            <a:tailEnd/>
          </a:ln>
        </p:spPr>
        <p:txBody>
          <a:bodyPr wrap="square" lIns="50800" tIns="50800" rIns="50800" bIns="50800">
            <a:prstTxWarp prst="textNoShape">
              <a:avLst/>
            </a:prstTxWarp>
            <a:spAutoFit/>
          </a:bodyPr>
          <a:lstStyle/>
          <a:p>
            <a:pPr lvl="1"/>
            <a:r>
              <a:rPr lang="en-US" sz="1500" dirty="0">
                <a:latin typeface="Arial" panose="020B0604020202020204" pitchFamily="34" charset="0"/>
                <a:cs typeface="Arial" panose="020B0604020202020204" pitchFamily="34" charset="0"/>
              </a:rPr>
              <a:t>—	Bring public water to the </a:t>
            </a:r>
            <a:r>
              <a:rPr lang="en-US" sz="1500" dirty="0" err="1">
                <a:latin typeface="Arial" panose="020B0604020202020204" pitchFamily="34" charset="0"/>
                <a:cs typeface="Arial" panose="020B0604020202020204" pitchFamily="34" charset="0"/>
              </a:rPr>
              <a:t>Jenkinsville</a:t>
            </a:r>
            <a:r>
              <a:rPr lang="en-US" sz="1500" dirty="0">
                <a:latin typeface="Arial" panose="020B0604020202020204" pitchFamily="34" charset="0"/>
                <a:cs typeface="Arial" panose="020B0604020202020204" pitchFamily="34" charset="0"/>
              </a:rPr>
              <a:t> area and to other </a:t>
            </a:r>
          </a:p>
          <a:p>
            <a:pPr lvl="1"/>
            <a:r>
              <a:rPr lang="en-US" sz="1500" dirty="0">
                <a:latin typeface="Arial" panose="020B0604020202020204" pitchFamily="34" charset="0"/>
                <a:cs typeface="Arial" panose="020B0604020202020204" pitchFamily="34" charset="0"/>
              </a:rPr>
              <a:t>	nearby eastern Queensbury neighborhoods that do not </a:t>
            </a:r>
          </a:p>
          <a:p>
            <a:pPr lvl="1"/>
            <a:r>
              <a:rPr lang="en-US" sz="1500" dirty="0">
                <a:latin typeface="Arial" panose="020B0604020202020204" pitchFamily="34" charset="0"/>
                <a:cs typeface="Arial" panose="020B0604020202020204" pitchFamily="34" charset="0"/>
              </a:rPr>
              <a:t>	have public water service now.</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	Provide additional fire protection to the entire area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through the installation of hydrants in areas without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hydrants now.</a:t>
            </a:r>
          </a:p>
          <a:p>
            <a:pPr lvl="1"/>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Both options contemplate inclusion of the proposed </a:t>
            </a:r>
          </a:p>
          <a:p>
            <a:pPr lvl="1"/>
            <a:r>
              <a:rPr lang="en-US" sz="1500" dirty="0">
                <a:latin typeface="Arial" panose="020B0604020202020204" pitchFamily="34" charset="0"/>
                <a:cs typeface="Arial" panose="020B0604020202020204" pitchFamily="34" charset="0"/>
              </a:rPr>
              <a:t>Eastern Queensbury service area into the existing </a:t>
            </a:r>
          </a:p>
          <a:p>
            <a:pPr lvl="1"/>
            <a:r>
              <a:rPr lang="en-US" sz="1500" dirty="0">
                <a:latin typeface="Arial" panose="020B0604020202020204" pitchFamily="34" charset="0"/>
                <a:cs typeface="Arial" panose="020B0604020202020204" pitchFamily="34" charset="0"/>
              </a:rPr>
              <a:t>Queensbury Consolidated Water District.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2" name="Shape 78">
            <a:extLst>
              <a:ext uri="{FF2B5EF4-FFF2-40B4-BE49-F238E27FC236}">
                <a16:creationId xmlns:a16="http://schemas.microsoft.com/office/drawing/2014/main" id="{DCB0DB27-1BA0-C976-6F7D-3E3C9117A575}"/>
              </a:ext>
            </a:extLst>
          </p:cNvPr>
          <p:cNvSpPr>
            <a:spLocks noChangeArrowheads="1"/>
          </p:cNvSpPr>
          <p:nvPr/>
        </p:nvSpPr>
        <p:spPr bwMode="auto">
          <a:xfrm>
            <a:off x="537311" y="1282542"/>
            <a:ext cx="8243531" cy="379591"/>
          </a:xfrm>
          <a:prstGeom prst="rect">
            <a:avLst/>
          </a:prstGeom>
          <a:noFill/>
          <a:ln w="12700">
            <a:noFill/>
            <a:miter lim="400000"/>
            <a:headEnd/>
            <a:tailEnd/>
          </a:ln>
        </p:spPr>
        <p:txBody>
          <a:bodyPr wrap="square" lIns="50800" tIns="50800" rIns="50800" bIns="50800">
            <a:prstTxWarp prst="textNoShape">
              <a:avLst/>
            </a:prstTxWarp>
            <a:spAutoFit/>
          </a:bodyPr>
          <a:lstStyle/>
          <a:p>
            <a:r>
              <a:rPr lang="en-US" b="1" dirty="0">
                <a:solidFill>
                  <a:srgbClr val="003CEC"/>
                </a:solidFill>
                <a:latin typeface="Arial" panose="020B0604020202020204" pitchFamily="34" charset="0"/>
                <a:cs typeface="Arial" panose="020B0604020202020204" pitchFamily="34" charset="0"/>
              </a:rPr>
              <a:t>Both Options Would:</a:t>
            </a:r>
          </a:p>
        </p:txBody>
      </p:sp>
      <p:pic>
        <p:nvPicPr>
          <p:cNvPr id="5" name="Picture 4" descr="A red fire hydrant&#10;&#10;Description automatically generated">
            <a:extLst>
              <a:ext uri="{FF2B5EF4-FFF2-40B4-BE49-F238E27FC236}">
                <a16:creationId xmlns:a16="http://schemas.microsoft.com/office/drawing/2014/main" id="{0273A42E-3766-D3EB-AF6B-C3857F59A894}"/>
              </a:ext>
            </a:extLst>
          </p:cNvPr>
          <p:cNvPicPr>
            <a:picLocks noChangeAspect="1"/>
          </p:cNvPicPr>
          <p:nvPr/>
        </p:nvPicPr>
        <p:blipFill>
          <a:blip r:embed="rId2"/>
          <a:stretch>
            <a:fillRect/>
          </a:stretch>
        </p:blipFill>
        <p:spPr>
          <a:xfrm>
            <a:off x="6469720" y="1604074"/>
            <a:ext cx="2364388" cy="2842002"/>
          </a:xfrm>
          <a:prstGeom prst="rect">
            <a:avLst/>
          </a:prstGeom>
        </p:spPr>
      </p:pic>
    </p:spTree>
    <p:extLst>
      <p:ext uri="{BB962C8B-B14F-4D97-AF65-F5344CB8AC3E}">
        <p14:creationId xmlns:p14="http://schemas.microsoft.com/office/powerpoint/2010/main" val="343318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234F8-6B62-C9B6-6F75-8A4471444CC8}"/>
              </a:ext>
            </a:extLst>
          </p:cNvPr>
          <p:cNvSpPr txBox="1"/>
          <p:nvPr/>
        </p:nvSpPr>
        <p:spPr>
          <a:xfrm>
            <a:off x="786906" y="1932953"/>
            <a:ext cx="8161362" cy="216982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C.T. Male has developed projections:</a:t>
            </a:r>
          </a:p>
          <a:p>
            <a:pPr marL="742950" lvl="1"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	Based on </a:t>
            </a:r>
            <a:r>
              <a:rPr lang="en-US" sz="1500" dirty="0" err="1">
                <a:latin typeface="Arial" panose="020B0604020202020204" pitchFamily="34" charset="0"/>
                <a:cs typeface="Arial" panose="020B0604020202020204" pitchFamily="34" charset="0"/>
              </a:rPr>
              <a:t>Townwide</a:t>
            </a:r>
            <a:r>
              <a:rPr lang="en-US" sz="1500" dirty="0">
                <a:latin typeface="Arial" panose="020B0604020202020204" pitchFamily="34" charset="0"/>
                <a:cs typeface="Arial" panose="020B0604020202020204" pitchFamily="34" charset="0"/>
              </a:rPr>
              <a:t> average residential property assessment of $300,000.</a:t>
            </a:r>
          </a:p>
          <a:p>
            <a:pPr lvl="1"/>
            <a:r>
              <a:rPr lang="en-US" sz="1500" dirty="0">
                <a:latin typeface="Arial" panose="020B0604020202020204" pitchFamily="34" charset="0"/>
                <a:cs typeface="Arial" panose="020B0604020202020204" pitchFamily="34" charset="0"/>
              </a:rPr>
              <a:t>—	Based on average residential water use estimate of 80,000 gallons. </a:t>
            </a:r>
          </a:p>
          <a:p>
            <a:pPr lvl="1"/>
            <a:r>
              <a:rPr lang="en-US" sz="1500" dirty="0">
                <a:latin typeface="Arial" panose="020B0604020202020204" pitchFamily="34" charset="0"/>
                <a:cs typeface="Arial" panose="020B0604020202020204" pitchFamily="34" charset="0"/>
              </a:rPr>
              <a:t>—	Contemplating that the Eastern Queensbury District becomes part of the 	consolidated Queensbury Water District.</a:t>
            </a:r>
          </a:p>
          <a:p>
            <a:pPr lvl="1"/>
            <a:r>
              <a:rPr lang="en-US" sz="1500" dirty="0">
                <a:latin typeface="Arial" panose="020B0604020202020204" pitchFamily="34" charset="0"/>
                <a:cs typeface="Arial" panose="020B0604020202020204" pitchFamily="34" charset="0"/>
              </a:rPr>
              <a:t>—	But without state or federal aid.</a:t>
            </a:r>
          </a:p>
          <a:p>
            <a:pPr lvl="1"/>
            <a:r>
              <a:rPr lang="en-US" sz="1500" dirty="0">
                <a:latin typeface="Arial" panose="020B0604020202020204" pitchFamily="34" charset="0"/>
                <a:cs typeface="Arial" panose="020B0604020202020204" pitchFamily="34" charset="0"/>
              </a:rPr>
              <a:t>— 	If State or Federal aid were received, it could reduce costs to property owners</a:t>
            </a:r>
          </a:p>
          <a:p>
            <a:endParaRPr lang="en-US" sz="15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79A0B71-0ECF-94B6-2F14-0511861F3432}"/>
              </a:ext>
            </a:extLst>
          </p:cNvPr>
          <p:cNvSpPr txBox="1"/>
          <p:nvPr/>
        </p:nvSpPr>
        <p:spPr>
          <a:xfrm>
            <a:off x="451407" y="1438631"/>
            <a:ext cx="7751928" cy="369332"/>
          </a:xfrm>
          <a:prstGeom prst="rect">
            <a:avLst/>
          </a:prstGeom>
          <a:noFill/>
        </p:spPr>
        <p:txBody>
          <a:bodyPr wrap="square" rtlCol="0">
            <a:spAutoFit/>
          </a:bodyPr>
          <a:lstStyle/>
          <a:p>
            <a:r>
              <a:rPr lang="en-US" b="1" dirty="0">
                <a:solidFill>
                  <a:srgbClr val="003CEC"/>
                </a:solidFill>
                <a:latin typeface="Arial" panose="020B0604020202020204" pitchFamily="34" charset="0"/>
                <a:cs typeface="Arial" panose="020B0604020202020204" pitchFamily="34" charset="0"/>
              </a:rPr>
              <a:t>What Would This Cost Property Owners?</a:t>
            </a:r>
          </a:p>
        </p:txBody>
      </p:sp>
    </p:spTree>
    <p:extLst>
      <p:ext uri="{BB962C8B-B14F-4D97-AF65-F5344CB8AC3E}">
        <p14:creationId xmlns:p14="http://schemas.microsoft.com/office/powerpoint/2010/main" val="390404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20BE2-ADCE-D647-9CB3-9CE696A6E8DE}"/>
              </a:ext>
            </a:extLst>
          </p:cNvPr>
          <p:cNvSpPr txBox="1"/>
          <p:nvPr/>
        </p:nvSpPr>
        <p:spPr>
          <a:xfrm>
            <a:off x="4474347" y="2196668"/>
            <a:ext cx="184731" cy="369332"/>
          </a:xfrm>
          <a:prstGeom prst="rect">
            <a:avLst/>
          </a:prstGeom>
          <a:noFill/>
        </p:spPr>
        <p:txBody>
          <a:bodyPr wrap="none" rtlCol="0">
            <a:spAutoFit/>
          </a:bodyPr>
          <a:lstStyle/>
          <a:p>
            <a:endParaRPr lang="en-US" dirty="0"/>
          </a:p>
        </p:txBody>
      </p:sp>
      <p:sp>
        <p:nvSpPr>
          <p:cNvPr id="9" name="Rectangle 8">
            <a:extLst>
              <a:ext uri="{FF2B5EF4-FFF2-40B4-BE49-F238E27FC236}">
                <a16:creationId xmlns:a16="http://schemas.microsoft.com/office/drawing/2014/main" id="{BC9FE8FD-6C59-AB4B-BF80-AF730FC4761D}"/>
              </a:ext>
            </a:extLst>
          </p:cNvPr>
          <p:cNvSpPr/>
          <p:nvPr/>
        </p:nvSpPr>
        <p:spPr>
          <a:xfrm>
            <a:off x="0"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38E378C3-1161-7449-8ED0-D10FF31374D6}"/>
              </a:ext>
            </a:extLst>
          </p:cNvPr>
          <p:cNvSpPr/>
          <p:nvPr/>
        </p:nvSpPr>
        <p:spPr>
          <a:xfrm>
            <a:off x="807868"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850A6F64-334C-F7C8-463E-F9983A5FB454}"/>
              </a:ext>
            </a:extLst>
          </p:cNvPr>
          <p:cNvSpPr txBox="1"/>
          <p:nvPr/>
        </p:nvSpPr>
        <p:spPr>
          <a:xfrm>
            <a:off x="643335" y="1296383"/>
            <a:ext cx="8250218" cy="3493264"/>
          </a:xfrm>
          <a:prstGeom prst="rect">
            <a:avLst/>
          </a:prstGeom>
          <a:noFill/>
        </p:spPr>
        <p:txBody>
          <a:bodyPr wrap="square">
            <a:spAutoFit/>
          </a:bodyPr>
          <a:lstStyle/>
          <a:p>
            <a:pPr marR="0" lvl="0">
              <a:spcBef>
                <a:spcPts val="0"/>
              </a:spcBef>
              <a:spcAft>
                <a:spcPts val="0"/>
              </a:spcAft>
            </a:pPr>
            <a:r>
              <a:rPr lang="en-US" sz="2000" b="1" dirty="0">
                <a:solidFill>
                  <a:srgbClr val="003CEC"/>
                </a:solidFill>
                <a:effectLst/>
                <a:latin typeface="Arial" panose="020B0604020202020204" pitchFamily="34" charset="0"/>
                <a:ea typeface="Calibri" panose="020F0502020204030204" pitchFamily="34" charset="0"/>
                <a:cs typeface="Arial" panose="020B0604020202020204" pitchFamily="34" charset="0"/>
              </a:rPr>
              <a:t>Option 1: </a:t>
            </a:r>
            <a:r>
              <a:rPr lang="en-US" sz="2000" b="1" dirty="0">
                <a:effectLst/>
                <a:latin typeface="Arial" panose="020B0604020202020204" pitchFamily="34" charset="0"/>
                <a:ea typeface="Calibri" panose="020F0502020204030204" pitchFamily="34" charset="0"/>
                <a:cs typeface="Arial" panose="020B0604020202020204" pitchFamily="34" charset="0"/>
              </a:rPr>
              <a:t>Ridge-Stonehurst</a:t>
            </a:r>
            <a:r>
              <a:rPr lang="en-US" sz="2000" b="1" dirty="0">
                <a:latin typeface="Arial" panose="020B0604020202020204" pitchFamily="34" charset="0"/>
                <a:ea typeface="Calibri" panose="020F0502020204030204" pitchFamily="34" charset="0"/>
                <a:cs typeface="Arial" panose="020B0604020202020204" pitchFamily="34" charset="0"/>
              </a:rPr>
              <a:t>-East Sunnyside-</a:t>
            </a:r>
            <a:r>
              <a:rPr lang="en-US" sz="2000" b="1" dirty="0" err="1">
                <a:latin typeface="Arial" panose="020B0604020202020204" pitchFamily="34" charset="0"/>
                <a:ea typeface="Calibri" panose="020F0502020204030204" pitchFamily="34" charset="0"/>
                <a:cs typeface="Arial" panose="020B0604020202020204" pitchFamily="34" charset="0"/>
              </a:rPr>
              <a:t>Jenkinsville</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Route</a:t>
            </a:r>
          </a:p>
          <a:p>
            <a:pPr marR="0" lvl="0">
              <a:spcBef>
                <a:spcPts val="0"/>
              </a:spcBef>
              <a:spcAft>
                <a:spcPts val="0"/>
              </a:spcAft>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500" dirty="0">
                <a:effectLst/>
                <a:latin typeface="Arial" panose="020B0604020202020204" pitchFamily="34" charset="0"/>
                <a:ea typeface="Calibri" panose="020F0502020204030204" pitchFamily="34" charset="0"/>
                <a:cs typeface="Arial" panose="020B0604020202020204" pitchFamily="34" charset="0"/>
              </a:rPr>
              <a:t>Number of parcels served: </a:t>
            </a:r>
            <a:r>
              <a:rPr lang="en-US" sz="1500" b="1" dirty="0">
                <a:effectLst/>
                <a:latin typeface="Arial" panose="020B0604020202020204" pitchFamily="34" charset="0"/>
                <a:ea typeface="Calibri" panose="020F0502020204030204" pitchFamily="34" charset="0"/>
                <a:cs typeface="Arial" panose="020B0604020202020204" pitchFamily="34" charset="0"/>
              </a:rPr>
              <a:t>176 new, 9,104 total</a:t>
            </a: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500" dirty="0">
                <a:effectLst/>
                <a:latin typeface="Arial" panose="020B0604020202020204" pitchFamily="34" charset="0"/>
                <a:ea typeface="Calibri" panose="020F0502020204030204" pitchFamily="34" charset="0"/>
                <a:cs typeface="Arial" panose="020B0604020202020204" pitchFamily="34" charset="0"/>
              </a:rPr>
              <a:t>Total projected cost: </a:t>
            </a:r>
            <a:r>
              <a:rPr lang="en-US" sz="1500" b="1" dirty="0">
                <a:effectLst/>
                <a:latin typeface="Arial" panose="020B0604020202020204" pitchFamily="34" charset="0"/>
                <a:ea typeface="Calibri" panose="020F0502020204030204" pitchFamily="34" charset="0"/>
                <a:cs typeface="Arial" panose="020B0604020202020204" pitchFamily="34" charset="0"/>
              </a:rPr>
              <a:t>$5,935,290</a:t>
            </a:r>
            <a:endParaRPr lang="en-US" sz="1500" b="1" dirty="0">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500" dirty="0">
                <a:effectLst/>
                <a:latin typeface="Arial" panose="020B0604020202020204" pitchFamily="34" charset="0"/>
                <a:ea typeface="Calibri" panose="020F0502020204030204" pitchFamily="34" charset="0"/>
                <a:cs typeface="Arial" panose="020B0604020202020204" pitchFamily="34" charset="0"/>
              </a:rPr>
              <a:t>For property owners who accept town water, range of estimated annual cost per parcel over 30 years: </a:t>
            </a:r>
            <a:r>
              <a:rPr lang="en-US" sz="1500" b="1" dirty="0">
                <a:effectLst/>
                <a:latin typeface="Arial" panose="020B0604020202020204" pitchFamily="34" charset="0"/>
                <a:ea typeface="Calibri" panose="020F0502020204030204" pitchFamily="34" charset="0"/>
                <a:cs typeface="Arial" panose="020B0604020202020204" pitchFamily="34" charset="0"/>
              </a:rPr>
              <a:t>$400 - $575, including average water usage</a:t>
            </a:r>
          </a:p>
          <a:p>
            <a:pPr marL="742950" marR="0" lvl="1" indent="-285750">
              <a:spcBef>
                <a:spcPts val="0"/>
              </a:spcBef>
              <a:spcAft>
                <a:spcPts val="0"/>
              </a:spcAft>
              <a:buFont typeface="+mj-lt"/>
              <a:buAutoNum type="alphaLcPeriod"/>
            </a:pPr>
            <a:r>
              <a:rPr lang="en-US" sz="1500" dirty="0">
                <a:latin typeface="Arial" panose="020B0604020202020204" pitchFamily="34" charset="0"/>
                <a:cs typeface="Arial" panose="020B0604020202020204" pitchFamily="34" charset="0"/>
              </a:rPr>
              <a:t>For property owners who do not accept town water, range of estimated annual             cost per parcel: $145 to $320, based on assessed value.</a:t>
            </a:r>
            <a:endParaRPr lang="en-US" sz="1500" b="1" dirty="0">
              <a:latin typeface="Arial" panose="020B060402020202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500" dirty="0">
                <a:latin typeface="Arial" panose="020B0604020202020204" pitchFamily="34" charset="0"/>
                <a:cs typeface="Arial" panose="020B0604020202020204" pitchFamily="34" charset="0"/>
              </a:rPr>
              <a:t>Projected cost increase for property owners in Queensbury Consolidated Water District: $40 - $50 per year</a:t>
            </a:r>
          </a:p>
          <a:p>
            <a:pPr lvl="1"/>
            <a:endParaRPr lang="en-US" sz="1500" dirty="0">
              <a:latin typeface="Arial" panose="020B0604020202020204" pitchFamily="34" charset="0"/>
              <a:cs typeface="Arial" panose="020B0604020202020204" pitchFamily="34" charset="0"/>
            </a:endParaRPr>
          </a:p>
          <a:p>
            <a:pPr lvl="1"/>
            <a:r>
              <a:rPr lang="en-US" sz="1500" b="1" dirty="0">
                <a:latin typeface="Arial" panose="020B0604020202020204" pitchFamily="34" charset="0"/>
                <a:cs typeface="Arial" panose="020B0604020202020204" pitchFamily="34" charset="0"/>
              </a:rPr>
              <a:t>Estimates </a:t>
            </a:r>
            <a:r>
              <a:rPr lang="en-US" sz="1500" b="1" u="sng" dirty="0">
                <a:latin typeface="Arial" panose="020B0604020202020204" pitchFamily="34" charset="0"/>
                <a:cs typeface="Arial" panose="020B0604020202020204" pitchFamily="34" charset="0"/>
              </a:rPr>
              <a:t>do not</a:t>
            </a:r>
            <a:r>
              <a:rPr lang="en-US" sz="1500" b="1" dirty="0">
                <a:latin typeface="Arial" panose="020B0604020202020204" pitchFamily="34" charset="0"/>
                <a:cs typeface="Arial" panose="020B0604020202020204" pitchFamily="34" charset="0"/>
              </a:rPr>
              <a:t> reflect State or Federal funding, which, if received, </a:t>
            </a:r>
            <a:br>
              <a:rPr lang="en-US" sz="1500" b="1" dirty="0">
                <a:latin typeface="Arial" panose="020B0604020202020204" pitchFamily="34" charset="0"/>
                <a:cs typeface="Arial" panose="020B0604020202020204" pitchFamily="34" charset="0"/>
              </a:rPr>
            </a:br>
            <a:r>
              <a:rPr lang="en-US" sz="1500" b="1" dirty="0">
                <a:latin typeface="Arial" panose="020B0604020202020204" pitchFamily="34" charset="0"/>
                <a:cs typeface="Arial" panose="020B0604020202020204" pitchFamily="34" charset="0"/>
              </a:rPr>
              <a:t>could reduce costs.</a:t>
            </a:r>
          </a:p>
          <a:p>
            <a:pPr lvl="1"/>
            <a:endParaRPr lang="en-US"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396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FA26-4C9B-1F11-2A7E-67596D0244F2}"/>
              </a:ext>
            </a:extLst>
          </p:cNvPr>
          <p:cNvPicPr>
            <a:picLocks noChangeAspect="1"/>
          </p:cNvPicPr>
          <p:nvPr/>
        </p:nvPicPr>
        <p:blipFill>
          <a:blip r:embed="rId2"/>
          <a:stretch>
            <a:fillRect/>
          </a:stretch>
        </p:blipFill>
        <p:spPr>
          <a:xfrm>
            <a:off x="4619562" y="-13415"/>
            <a:ext cx="4524438" cy="5170329"/>
          </a:xfrm>
          <a:prstGeom prst="rect">
            <a:avLst/>
          </a:prstGeom>
        </p:spPr>
      </p:pic>
      <p:sp>
        <p:nvSpPr>
          <p:cNvPr id="3" name="TextBox 2">
            <a:extLst>
              <a:ext uri="{FF2B5EF4-FFF2-40B4-BE49-F238E27FC236}">
                <a16:creationId xmlns:a16="http://schemas.microsoft.com/office/drawing/2014/main" id="{4DD95D3F-259F-018C-66B0-80D7D0EC65BD}"/>
              </a:ext>
            </a:extLst>
          </p:cNvPr>
          <p:cNvSpPr txBox="1"/>
          <p:nvPr/>
        </p:nvSpPr>
        <p:spPr>
          <a:xfrm>
            <a:off x="520708" y="1601172"/>
            <a:ext cx="4257184" cy="1200329"/>
          </a:xfrm>
          <a:prstGeom prst="rect">
            <a:avLst/>
          </a:prstGeom>
          <a:noFill/>
        </p:spPr>
        <p:txBody>
          <a:bodyPr wrap="square" rtlCol="0">
            <a:spAutoFit/>
          </a:bodyPr>
          <a:lstStyle/>
          <a:p>
            <a:pPr marR="0" lvl="0">
              <a:spcBef>
                <a:spcPts val="0"/>
              </a:spcBef>
              <a:spcAft>
                <a:spcPts val="0"/>
              </a:spcAft>
            </a:pPr>
            <a:r>
              <a:rPr lang="en-US" sz="1800" b="1" dirty="0">
                <a:solidFill>
                  <a:srgbClr val="003CEC"/>
                </a:solidFill>
                <a:effectLst/>
                <a:latin typeface="Arial" panose="020B0604020202020204" pitchFamily="34" charset="0"/>
                <a:ea typeface="Calibri" panose="020F0502020204030204" pitchFamily="34" charset="0"/>
                <a:cs typeface="Arial" panose="020B0604020202020204" pitchFamily="34" charset="0"/>
              </a:rPr>
              <a:t>Option 1: </a:t>
            </a:r>
          </a:p>
          <a:p>
            <a:pPr marR="0" lvl="0">
              <a:spcBef>
                <a:spcPts val="0"/>
              </a:spcBef>
              <a:spcAft>
                <a:spcPts val="0"/>
              </a:spcAft>
            </a:pPr>
            <a:endParaRPr lang="en-US" sz="1800" b="1" dirty="0">
              <a:solidFill>
                <a:srgbClr val="003CEC"/>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Ridge-Stonehurst</a:t>
            </a:r>
            <a:r>
              <a:rPr lang="en-US" sz="1800" b="1" dirty="0">
                <a:latin typeface="Arial" panose="020B0604020202020204" pitchFamily="34" charset="0"/>
                <a:ea typeface="Calibri" panose="020F0502020204030204" pitchFamily="34" charset="0"/>
                <a:cs typeface="Arial" panose="020B0604020202020204" pitchFamily="34" charset="0"/>
              </a:rPr>
              <a:t>-East Sunnyside-</a:t>
            </a:r>
            <a:r>
              <a:rPr lang="en-US" sz="1800" b="1" dirty="0" err="1">
                <a:latin typeface="Arial" panose="020B0604020202020204" pitchFamily="34" charset="0"/>
                <a:ea typeface="Calibri" panose="020F0502020204030204" pitchFamily="34" charset="0"/>
                <a:cs typeface="Arial" panose="020B0604020202020204" pitchFamily="34" charset="0"/>
              </a:rPr>
              <a:t>Jenkinsville</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a:effectLst/>
                <a:latin typeface="Arial" panose="020B0604020202020204" pitchFamily="34" charset="0"/>
                <a:ea typeface="Calibri" panose="020F0502020204030204" pitchFamily="34" charset="0"/>
                <a:cs typeface="Arial" panose="020B0604020202020204" pitchFamily="34" charset="0"/>
              </a:rPr>
              <a:t>Route</a:t>
            </a:r>
          </a:p>
        </p:txBody>
      </p:sp>
    </p:spTree>
    <p:extLst>
      <p:ext uri="{BB962C8B-B14F-4D97-AF65-F5344CB8AC3E}">
        <p14:creationId xmlns:p14="http://schemas.microsoft.com/office/powerpoint/2010/main" val="119272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20BE2-ADCE-D647-9CB3-9CE696A6E8DE}"/>
              </a:ext>
            </a:extLst>
          </p:cNvPr>
          <p:cNvSpPr txBox="1"/>
          <p:nvPr/>
        </p:nvSpPr>
        <p:spPr>
          <a:xfrm>
            <a:off x="4474347" y="2196668"/>
            <a:ext cx="184731" cy="369332"/>
          </a:xfrm>
          <a:prstGeom prst="rect">
            <a:avLst/>
          </a:prstGeom>
          <a:noFill/>
        </p:spPr>
        <p:txBody>
          <a:bodyPr wrap="none" rtlCol="0">
            <a:spAutoFit/>
          </a:bodyPr>
          <a:lstStyle/>
          <a:p>
            <a:endParaRPr lang="en-US" dirty="0"/>
          </a:p>
        </p:txBody>
      </p:sp>
      <p:sp>
        <p:nvSpPr>
          <p:cNvPr id="9" name="Rectangle 8">
            <a:extLst>
              <a:ext uri="{FF2B5EF4-FFF2-40B4-BE49-F238E27FC236}">
                <a16:creationId xmlns:a16="http://schemas.microsoft.com/office/drawing/2014/main" id="{BC9FE8FD-6C59-AB4B-BF80-AF730FC4761D}"/>
              </a:ext>
            </a:extLst>
          </p:cNvPr>
          <p:cNvSpPr/>
          <p:nvPr/>
        </p:nvSpPr>
        <p:spPr>
          <a:xfrm>
            <a:off x="0"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38E378C3-1161-7449-8ED0-D10FF31374D6}"/>
              </a:ext>
            </a:extLst>
          </p:cNvPr>
          <p:cNvSpPr/>
          <p:nvPr/>
        </p:nvSpPr>
        <p:spPr>
          <a:xfrm>
            <a:off x="807868" y="-857250"/>
            <a:ext cx="754602" cy="4438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A2ECA0E9-F031-86BF-E7A2-56FC77DE220F}"/>
              </a:ext>
            </a:extLst>
          </p:cNvPr>
          <p:cNvSpPr txBox="1"/>
          <p:nvPr/>
        </p:nvSpPr>
        <p:spPr>
          <a:xfrm>
            <a:off x="679662" y="1362167"/>
            <a:ext cx="7958831" cy="3493264"/>
          </a:xfrm>
          <a:prstGeom prst="rect">
            <a:avLst/>
          </a:prstGeom>
          <a:noFill/>
        </p:spPr>
        <p:txBody>
          <a:bodyPr wrap="square">
            <a:spAutoFit/>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rgbClr val="003CEC"/>
                </a:solidFill>
                <a:effectLst/>
                <a:latin typeface="Arial" panose="020B0604020202020204" pitchFamily="34" charset="0"/>
                <a:ea typeface="Calibri" panose="020F0502020204030204" pitchFamily="34" charset="0"/>
                <a:cs typeface="Arial" panose="020B0604020202020204" pitchFamily="34" charset="0"/>
              </a:rPr>
              <a:t>Option 2: </a:t>
            </a:r>
            <a:r>
              <a:rPr lang="en-US" sz="2000" b="1" dirty="0">
                <a:effectLst/>
                <a:latin typeface="Arial" panose="020B0604020202020204" pitchFamily="34" charset="0"/>
                <a:ea typeface="Calibri" panose="020F0502020204030204" pitchFamily="34" charset="0"/>
                <a:cs typeface="Arial" panose="020B0604020202020204" pitchFamily="34" charset="0"/>
              </a:rPr>
              <a:t>Ridge-Sunnyside-Town Park-</a:t>
            </a:r>
            <a:r>
              <a:rPr lang="en-US" sz="2000" b="1" dirty="0" err="1">
                <a:effectLst/>
                <a:latin typeface="Arial" panose="020B0604020202020204" pitchFamily="34" charset="0"/>
                <a:ea typeface="Calibri" panose="020F0502020204030204" pitchFamily="34" charset="0"/>
                <a:cs typeface="Arial" panose="020B0604020202020204" pitchFamily="34" charset="0"/>
              </a:rPr>
              <a:t>Jenkinsville</a:t>
            </a:r>
            <a:r>
              <a:rPr lang="en-US" sz="2000" b="1" dirty="0">
                <a:effectLst/>
                <a:latin typeface="Arial" panose="020B0604020202020204" pitchFamily="34" charset="0"/>
                <a:ea typeface="Calibri" panose="020F0502020204030204" pitchFamily="34" charset="0"/>
                <a:cs typeface="Arial" panose="020B0604020202020204" pitchFamily="34" charset="0"/>
              </a:rPr>
              <a:t> Route</a:t>
            </a:r>
          </a:p>
          <a:p>
            <a:pPr marL="0" marR="0">
              <a:spcBef>
                <a:spcPts val="0"/>
              </a:spcBef>
              <a:spcAft>
                <a:spcPts val="0"/>
              </a:spcAft>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500" dirty="0">
                <a:effectLst/>
                <a:latin typeface="Arial" panose="020B0604020202020204" pitchFamily="34" charset="0"/>
                <a:ea typeface="Calibri" panose="020F0502020204030204" pitchFamily="34" charset="0"/>
                <a:cs typeface="Arial" panose="020B0604020202020204" pitchFamily="34" charset="0"/>
              </a:rPr>
              <a:t>Number of parcels served: </a:t>
            </a:r>
            <a:r>
              <a:rPr lang="en-US" sz="1500" b="1" dirty="0">
                <a:effectLst/>
                <a:latin typeface="Arial" panose="020B0604020202020204" pitchFamily="34" charset="0"/>
                <a:ea typeface="Calibri" panose="020F0502020204030204" pitchFamily="34" charset="0"/>
                <a:cs typeface="Arial" panose="020B0604020202020204" pitchFamily="34" charset="0"/>
              </a:rPr>
              <a:t>187 new, 9115 total</a:t>
            </a: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500" dirty="0">
                <a:effectLst/>
                <a:latin typeface="Arial" panose="020B0604020202020204" pitchFamily="34" charset="0"/>
                <a:ea typeface="Calibri" panose="020F0502020204030204" pitchFamily="34" charset="0"/>
                <a:cs typeface="Arial" panose="020B0604020202020204" pitchFamily="34" charset="0"/>
              </a:rPr>
              <a:t>Total projected cost: </a:t>
            </a:r>
            <a:r>
              <a:rPr lang="en-US" sz="1500" b="1" dirty="0">
                <a:effectLst/>
                <a:latin typeface="Arial" panose="020B0604020202020204" pitchFamily="34" charset="0"/>
                <a:ea typeface="Calibri" panose="020F0502020204030204" pitchFamily="34" charset="0"/>
                <a:cs typeface="Arial" panose="020B0604020202020204" pitchFamily="34" charset="0"/>
              </a:rPr>
              <a:t>$6,480,460</a:t>
            </a: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500" dirty="0">
                <a:effectLst/>
                <a:latin typeface="Arial" panose="020B0604020202020204" pitchFamily="34" charset="0"/>
                <a:ea typeface="Calibri" panose="020F0502020204030204" pitchFamily="34" charset="0"/>
                <a:cs typeface="Arial" panose="020B0604020202020204" pitchFamily="34" charset="0"/>
              </a:rPr>
              <a:t>For property owners who accept town water, range of estimated annual cost per parcel over 30 years: </a:t>
            </a:r>
            <a:r>
              <a:rPr lang="en-US" sz="1500" b="1" dirty="0">
                <a:effectLst/>
                <a:latin typeface="Arial" panose="020B0604020202020204" pitchFamily="34" charset="0"/>
                <a:ea typeface="Calibri" panose="020F0502020204030204" pitchFamily="34" charset="0"/>
                <a:cs typeface="Arial" panose="020B0604020202020204" pitchFamily="34" charset="0"/>
              </a:rPr>
              <a:t>$400 - $575, </a:t>
            </a:r>
            <a:r>
              <a:rPr lang="en-US" sz="1500" dirty="0">
                <a:effectLst/>
                <a:latin typeface="Arial" panose="020B0604020202020204" pitchFamily="34" charset="0"/>
                <a:ea typeface="Calibri" panose="020F0502020204030204" pitchFamily="34" charset="0"/>
                <a:cs typeface="Arial" panose="020B0604020202020204" pitchFamily="34" charset="0"/>
              </a:rPr>
              <a:t>including average water usage.</a:t>
            </a:r>
          </a:p>
          <a:p>
            <a:pPr marL="742950" lvl="1" indent="-285750">
              <a:buFont typeface="+mj-lt"/>
              <a:buAutoNum type="alphaLcPeriod"/>
            </a:pPr>
            <a:r>
              <a:rPr lang="en-US" sz="1500" dirty="0">
                <a:latin typeface="Arial" panose="020B0604020202020204" pitchFamily="34" charset="0"/>
                <a:cs typeface="Arial" panose="020B0604020202020204" pitchFamily="34" charset="0"/>
              </a:rPr>
              <a:t>For property owners who do not accept town water, range of estimated annual             cost per parcel: $145 to $320, based on assessed value.</a:t>
            </a:r>
            <a:endParaRPr lang="en-US" sz="1500" b="1" dirty="0">
              <a:latin typeface="Arial" panose="020B0604020202020204" pitchFamily="34" charset="0"/>
              <a:cs typeface="Arial" panose="020B0604020202020204" pitchFamily="34" charset="0"/>
            </a:endParaRPr>
          </a:p>
          <a:p>
            <a:pPr marL="742950" lvl="1" indent="-285750">
              <a:buFont typeface="+mj-lt"/>
              <a:buAutoNum type="alphaLcPeriod"/>
            </a:pPr>
            <a:r>
              <a:rPr lang="en-US" sz="1500" dirty="0">
                <a:latin typeface="Arial" panose="020B0604020202020204" pitchFamily="34" charset="0"/>
                <a:cs typeface="Arial" panose="020B0604020202020204" pitchFamily="34" charset="0"/>
              </a:rPr>
              <a:t>Projected cost increase for property owners in Queensbury Consolidated Water District: $40 - $50 per year</a:t>
            </a:r>
          </a:p>
          <a:p>
            <a:pPr marL="800100" lvl="1" indent="-342900">
              <a:buAutoNum type="alphaLcPeriod" startAt="4"/>
            </a:pPr>
            <a:endParaRPr lang="en-US" sz="1500" dirty="0">
              <a:latin typeface="Arial" panose="020B0604020202020204" pitchFamily="34" charset="0"/>
              <a:cs typeface="Arial" panose="020B0604020202020204" pitchFamily="34" charset="0"/>
            </a:endParaRPr>
          </a:p>
          <a:p>
            <a:pPr lvl="1"/>
            <a:r>
              <a:rPr lang="en-US" sz="1500" b="1" dirty="0">
                <a:latin typeface="Arial" panose="020B0604020202020204" pitchFamily="34" charset="0"/>
                <a:cs typeface="Arial" panose="020B0604020202020204" pitchFamily="34" charset="0"/>
              </a:rPr>
              <a:t>Estimates </a:t>
            </a:r>
            <a:r>
              <a:rPr lang="en-US" sz="1500" b="1" u="sng" dirty="0">
                <a:latin typeface="Arial" panose="020B0604020202020204" pitchFamily="34" charset="0"/>
                <a:cs typeface="Arial" panose="020B0604020202020204" pitchFamily="34" charset="0"/>
              </a:rPr>
              <a:t>do not</a:t>
            </a:r>
            <a:r>
              <a:rPr lang="en-US" sz="1500" b="1" dirty="0">
                <a:latin typeface="Arial" panose="020B0604020202020204" pitchFamily="34" charset="0"/>
                <a:cs typeface="Arial" panose="020B0604020202020204" pitchFamily="34" charset="0"/>
              </a:rPr>
              <a:t> reflect State or Federal funding, which, if received, </a:t>
            </a:r>
            <a:br>
              <a:rPr lang="en-US" sz="1500" b="1" dirty="0">
                <a:latin typeface="Arial" panose="020B0604020202020204" pitchFamily="34" charset="0"/>
                <a:cs typeface="Arial" panose="020B0604020202020204" pitchFamily="34" charset="0"/>
              </a:rPr>
            </a:br>
            <a:r>
              <a:rPr lang="en-US" sz="1500" b="1" dirty="0">
                <a:latin typeface="Arial" panose="020B0604020202020204" pitchFamily="34" charset="0"/>
                <a:cs typeface="Arial" panose="020B0604020202020204" pitchFamily="34" charset="0"/>
              </a:rPr>
              <a:t>could reduce costs.</a:t>
            </a:r>
          </a:p>
          <a:p>
            <a:pPr marL="800100" lvl="1" indent="-342900">
              <a:buAutoNum type="alphaLcPeriod" startAt="4"/>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03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F6D1A2-E514-A638-C72A-0DA24184F754}"/>
              </a:ext>
            </a:extLst>
          </p:cNvPr>
          <p:cNvSpPr txBox="1"/>
          <p:nvPr/>
        </p:nvSpPr>
        <p:spPr>
          <a:xfrm>
            <a:off x="587363" y="1638550"/>
            <a:ext cx="4896091" cy="1292662"/>
          </a:xfrm>
          <a:prstGeom prst="rect">
            <a:avLst/>
          </a:prstGeom>
          <a:noFill/>
        </p:spPr>
        <p:txBody>
          <a:bodyPr wrap="square" rtlCol="0">
            <a:spAutoFit/>
          </a:bodyPr>
          <a:lstStyle/>
          <a:p>
            <a:pPr marR="0" lvl="0">
              <a:spcBef>
                <a:spcPts val="0"/>
              </a:spcBef>
              <a:spcAft>
                <a:spcPts val="0"/>
              </a:spcAft>
            </a:pPr>
            <a:r>
              <a:rPr lang="en-US" sz="2000" b="1" dirty="0">
                <a:solidFill>
                  <a:srgbClr val="003CEC"/>
                </a:solidFill>
                <a:effectLst/>
                <a:latin typeface="Arial" panose="020B0604020202020204" pitchFamily="34" charset="0"/>
                <a:ea typeface="Calibri" panose="020F0502020204030204" pitchFamily="34" charset="0"/>
                <a:cs typeface="Arial" panose="020B0604020202020204" pitchFamily="34" charset="0"/>
              </a:rPr>
              <a:t>Option 2:</a:t>
            </a:r>
          </a:p>
          <a:p>
            <a:pPr marR="0" lvl="0">
              <a:spcBef>
                <a:spcPts val="0"/>
              </a:spcBef>
              <a:spcAft>
                <a:spcPts val="0"/>
              </a:spcAft>
            </a:pPr>
            <a:endParaRPr lang="en-US" sz="1800" b="1" dirty="0">
              <a:solidFill>
                <a:srgbClr val="003CEC"/>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Ridge-Sunnyside-Town Park-</a:t>
            </a:r>
          </a:p>
          <a:p>
            <a:pPr marR="0" lvl="0">
              <a:spcBef>
                <a:spcPts val="0"/>
              </a:spcBef>
              <a:spcAft>
                <a:spcPts val="0"/>
              </a:spcAft>
            </a:pPr>
            <a:r>
              <a:rPr lang="en-US" sz="2000" b="1" dirty="0" err="1">
                <a:latin typeface="Arial" panose="020B0604020202020204" pitchFamily="34" charset="0"/>
                <a:ea typeface="Calibri" panose="020F0502020204030204" pitchFamily="34" charset="0"/>
                <a:cs typeface="Arial" panose="020B0604020202020204" pitchFamily="34" charset="0"/>
              </a:rPr>
              <a:t>Jenkinsville</a:t>
            </a:r>
            <a:r>
              <a:rPr lang="en-US" sz="2000" b="1" dirty="0">
                <a:latin typeface="Arial" panose="020B0604020202020204" pitchFamily="34" charset="0"/>
                <a:ea typeface="Calibri" panose="020F0502020204030204" pitchFamily="34" charset="0"/>
                <a:cs typeface="Arial" panose="020B0604020202020204" pitchFamily="34" charset="0"/>
              </a:rPr>
              <a:t> Route</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FEF137-9D27-83EA-B523-F3DC1CD43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946" y="0"/>
            <a:ext cx="4517499" cy="5151549"/>
          </a:xfrm>
          <a:prstGeom prst="rect">
            <a:avLst/>
          </a:prstGeom>
        </p:spPr>
      </p:pic>
    </p:spTree>
    <p:extLst>
      <p:ext uri="{BB962C8B-B14F-4D97-AF65-F5344CB8AC3E}">
        <p14:creationId xmlns:p14="http://schemas.microsoft.com/office/powerpoint/2010/main" val="357443694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CFDE00"/>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18985</TotalTime>
  <Words>1053</Words>
  <Application>Microsoft Macintosh PowerPoint</Application>
  <PresentationFormat>On-screen Show (16:9)</PresentationFormat>
  <Paragraphs>92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Behan Communications,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Dannica Campbell</dc:creator>
  <cp:lastModifiedBy>Mark Behan</cp:lastModifiedBy>
  <cp:revision>349</cp:revision>
  <cp:lastPrinted>2019-11-22T16:38:47Z</cp:lastPrinted>
  <dcterms:created xsi:type="dcterms:W3CDTF">2016-02-01T19:30:34Z</dcterms:created>
  <dcterms:modified xsi:type="dcterms:W3CDTF">2023-04-18T21:13:34Z</dcterms:modified>
</cp:coreProperties>
</file>